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4"/>
  </p:sldMasterIdLst>
  <p:notesMasterIdLst>
    <p:notesMasterId r:id="rId14"/>
  </p:notesMasterIdLst>
  <p:sldIdLst>
    <p:sldId id="277" r:id="rId5"/>
    <p:sldId id="269" r:id="rId6"/>
    <p:sldId id="270" r:id="rId7"/>
    <p:sldId id="272" r:id="rId8"/>
    <p:sldId id="273" r:id="rId9"/>
    <p:sldId id="274" r:id="rId10"/>
    <p:sldId id="275" r:id="rId11"/>
    <p:sldId id="276" r:id="rId12"/>
    <p:sldId id="278" r:id="rId13"/>
  </p:sldIdLst>
  <p:sldSz cx="6858000" cy="5143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w Schuh" initials="AS" lastIdx="2" clrIdx="0">
    <p:extLst>
      <p:ext uri="{19B8F6BF-5375-455C-9EA6-DF929625EA0E}">
        <p15:presenceInfo xmlns:p15="http://schemas.microsoft.com/office/powerpoint/2012/main" userId="4718e848a5ea092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6" d="100"/>
          <a:sy n="126" d="100"/>
        </p:scale>
        <p:origin x="1458" y="90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2-13T23:43:13.856" idx="1">
    <p:pos x="3024" y="1524"/>
    <p:text>Comment from Joe Bungo: Is there supposed to be an arrow on one of the two green lines at the bottom?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0971E4-7BE8-4A5F-983E-2670F2B80ECB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CE7EE-571E-4B04-8D5B-777CCE7F4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834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6858000" cy="51434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85728" fontAlgn="base">
                <a:spcBef>
                  <a:spcPct val="0"/>
                </a:spcBef>
                <a:spcAft>
                  <a:spcPct val="0"/>
                </a:spcAft>
              </a:pPr>
              <a:endParaRPr lang="en-US" sz="1125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137651" y="3998627"/>
            <a:ext cx="5430791" cy="276935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333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1121520" y="3560045"/>
            <a:ext cx="5439300" cy="438582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25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624040"/>
            <a:ext cx="6858001" cy="1488781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  <p:sp>
        <p:nvSpPr>
          <p:cNvPr id="14" name="Subtitle 11"/>
          <p:cNvSpPr txBox="1">
            <a:spLocks/>
          </p:cNvSpPr>
          <p:nvPr/>
        </p:nvSpPr>
        <p:spPr bwMode="auto">
          <a:xfrm>
            <a:off x="4125096" y="1053983"/>
            <a:ext cx="2423078" cy="222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1050" kern="0" dirty="0" smtClean="0"/>
              <a:t>Accelerated Computing</a:t>
            </a:r>
            <a:endParaRPr lang="en-US" sz="1050" kern="0" dirty="0"/>
          </a:p>
        </p:txBody>
      </p:sp>
      <p:sp>
        <p:nvSpPr>
          <p:cNvPr id="15" name="Title 10"/>
          <p:cNvSpPr txBox="1">
            <a:spLocks/>
          </p:cNvSpPr>
          <p:nvPr/>
        </p:nvSpPr>
        <p:spPr bwMode="auto">
          <a:xfrm>
            <a:off x="4110959" y="746143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 dirty="0"/>
              <a:t>GPU Teaching Kit</a:t>
            </a:r>
          </a:p>
        </p:txBody>
      </p:sp>
    </p:spTree>
    <p:extLst>
      <p:ext uri="{BB962C8B-B14F-4D97-AF65-F5344CB8AC3E}">
        <p14:creationId xmlns:p14="http://schemas.microsoft.com/office/powerpoint/2010/main" val="3820085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2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721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24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800"/>
            </a:lvl1pPr>
            <a:lvl2pPr marL="742950" indent="-285750">
              <a:buFont typeface="Arial" pitchFamily="34" charset="0"/>
              <a:buChar char="•"/>
              <a:defRPr sz="1800">
                <a:latin typeface="AkzidenzGrotesk" pitchFamily="50" charset="0"/>
              </a:defRPr>
            </a:lvl2pPr>
            <a:lvl3pPr>
              <a:defRPr sz="1800">
                <a:latin typeface="AkzidenzGrotesk" pitchFamily="50" charset="0"/>
              </a:defRPr>
            </a:lvl3pPr>
            <a:lvl4pPr marL="1371600" indent="0">
              <a:buFont typeface="Arial" pitchFamily="34" charset="0"/>
              <a:buNone/>
              <a:defRPr sz="1800">
                <a:latin typeface="AkzidenzGrotesk" pitchFamily="50" charset="0"/>
              </a:defRPr>
            </a:lvl4pPr>
            <a:lvl5pPr marL="2057400" indent="-228600">
              <a:buFont typeface="Arial" pitchFamily="34" charset="0"/>
              <a:buChar char="•"/>
              <a:defRPr sz="180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970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4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8"/>
            <a:ext cx="6217920" cy="40239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94100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12274"/>
            <a:ext cx="6217920" cy="402127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333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931172"/>
            <a:ext cx="6858000" cy="2154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28" fontAlgn="base">
              <a:spcBef>
                <a:spcPct val="0"/>
              </a:spcBef>
              <a:spcAft>
                <a:spcPct val="0"/>
              </a:spcAft>
            </a:pPr>
            <a:endParaRPr lang="en-US" sz="1125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449" y="5042946"/>
            <a:ext cx="200643" cy="641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417" cap="none" dirty="0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76162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5"/>
            <a:ext cx="6217920" cy="399416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500" dirty="0" smtClean="0"/>
            </a:lvl1pPr>
            <a:lvl2pPr>
              <a:defRPr lang="en-US" sz="1167" dirty="0" smtClean="0"/>
            </a:lvl2pPr>
            <a:lvl3pPr>
              <a:defRPr lang="en-US" sz="1167" dirty="0" smtClean="0"/>
            </a:lvl3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6608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75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41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2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847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2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39624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2001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368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026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251" y="291626"/>
            <a:ext cx="6185087" cy="4385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2342" y="1110344"/>
            <a:ext cx="6169964" cy="3625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" y="4989839"/>
            <a:ext cx="6859964" cy="158643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14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15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98935" y="5034091"/>
            <a:ext cx="200643" cy="769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500" cap="none" dirty="0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6713" y="4993160"/>
            <a:ext cx="687324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27" y="5032625"/>
            <a:ext cx="412598" cy="7609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6149910" y="5028454"/>
            <a:ext cx="362782" cy="84445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927386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51" r:id="rId11"/>
    <p:sldLayoutId id="2147483652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500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5pPr>
      <a:lvl6pPr marL="28572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6pPr>
      <a:lvl7pPr marL="571455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7pPr>
      <a:lvl8pPr marL="857182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8pPr>
      <a:lvl9pPr marL="114290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9pPr>
    </p:titleStyle>
    <p:bodyStyle>
      <a:lvl1pPr marL="236793" indent="-236793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15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25177" indent="-190492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670692" indent="-169327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109177" indent="-142863" algn="l" rtl="0" eaLnBrk="1" fontAlgn="base" hangingPunct="1">
        <a:spcBef>
          <a:spcPct val="20000"/>
        </a:spcBef>
        <a:spcAft>
          <a:spcPct val="0"/>
        </a:spcAft>
        <a:buChar char="–"/>
        <a:defRPr sz="1250">
          <a:solidFill>
            <a:schemeClr val="bg1"/>
          </a:solidFill>
          <a:latin typeface="+mn-lt"/>
        </a:defRPr>
      </a:lvl4pPr>
      <a:lvl5pPr marL="1323472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5pPr>
      <a:lvl6pPr marL="1609200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6pPr>
      <a:lvl7pPr marL="1894927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7pPr>
      <a:lvl8pPr marL="2180654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8pPr>
      <a:lvl9pPr marL="2466381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2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455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182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290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636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363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09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5817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comments" Target="../comments/comment1.xml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4.png"/><Relationship Id="rId5" Type="http://schemas.openxmlformats.org/officeDocument/2006/relationships/image" Target="../media/image16.png"/><Relationship Id="rId4" Type="http://schemas.openxmlformats.org/officeDocument/2006/relationships/hyperlink" Target="http://creativecommons.org/licenses/by-nc/4.0/legalco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137650" y="3998625"/>
            <a:ext cx="5430791" cy="276935"/>
          </a:xfrm>
        </p:spPr>
        <p:txBody>
          <a:bodyPr/>
          <a:lstStyle/>
          <a:p>
            <a:r>
              <a:rPr lang="en-US" smtClean="0"/>
              <a:t>Atomic </a:t>
            </a:r>
            <a:r>
              <a:rPr lang="en-US" dirty="0"/>
              <a:t>Operation </a:t>
            </a:r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121520" y="3684695"/>
            <a:ext cx="5439300" cy="313932"/>
          </a:xfrm>
        </p:spPr>
        <p:txBody>
          <a:bodyPr/>
          <a:lstStyle/>
          <a:p>
            <a:r>
              <a:rPr lang="it-IT" sz="1600" dirty="0"/>
              <a:t>Module </a:t>
            </a:r>
            <a:r>
              <a:rPr lang="it-IT" sz="1600" dirty="0" smtClean="0"/>
              <a:t>7.4 – </a:t>
            </a:r>
            <a:r>
              <a:rPr lang="it-IT" sz="1600" dirty="0"/>
              <a:t>Parallel Computation Patterns (Histogram)</a:t>
            </a:r>
            <a:endParaRPr lang="en-US" sz="16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8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376">
        <p:fade/>
      </p:transition>
    </mc:Choice>
    <mc:Fallback xmlns="">
      <p:transition spd="med" advTm="113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mtClean="0"/>
              <a:t>Objective</a:t>
            </a:r>
          </a:p>
        </p:txBody>
      </p:sp>
      <p:sp>
        <p:nvSpPr>
          <p:cNvPr id="307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1600" dirty="0"/>
              <a:t>To learn </a:t>
            </a:r>
            <a:r>
              <a:rPr lang="en-US" sz="1600" dirty="0" smtClean="0"/>
              <a:t>about the </a:t>
            </a:r>
            <a:r>
              <a:rPr lang="en-US" sz="1600" dirty="0"/>
              <a:t>main performance considerations of atomic operations</a:t>
            </a:r>
          </a:p>
          <a:p>
            <a:pPr marL="642938" lvl="1" indent="-342900">
              <a:defRPr/>
            </a:pPr>
            <a:r>
              <a:rPr lang="en-US" sz="1400" dirty="0">
                <a:latin typeface="Arial" panose="020B0604020202020204" pitchFamily="34" charset="0"/>
              </a:rPr>
              <a:t>Latency and throughput of atomic operations</a:t>
            </a:r>
          </a:p>
          <a:p>
            <a:pPr marL="642938" lvl="1" indent="-342900">
              <a:defRPr/>
            </a:pPr>
            <a:r>
              <a:rPr lang="en-US" sz="1400" dirty="0">
                <a:latin typeface="Arial" panose="020B0604020202020204" pitchFamily="34" charset="0"/>
              </a:rPr>
              <a:t>Atomic operations on global memory</a:t>
            </a:r>
          </a:p>
          <a:p>
            <a:pPr marL="642938" lvl="1" indent="-342900">
              <a:defRPr/>
            </a:pPr>
            <a:r>
              <a:rPr lang="en-US" sz="1400" dirty="0">
                <a:latin typeface="Arial" panose="020B0604020202020204" pitchFamily="34" charset="0"/>
              </a:rPr>
              <a:t>Atomic operations on shared L2 cache</a:t>
            </a:r>
          </a:p>
          <a:p>
            <a:pPr marL="642938" lvl="1" indent="-342900">
              <a:defRPr/>
            </a:pPr>
            <a:r>
              <a:rPr lang="en-US" sz="1400" dirty="0">
                <a:latin typeface="Arial" panose="020B0604020202020204" pitchFamily="34" charset="0"/>
              </a:rPr>
              <a:t>Atomic </a:t>
            </a:r>
            <a:r>
              <a:rPr lang="en-US" sz="1400" dirty="0" smtClean="0">
                <a:latin typeface="Arial" panose="020B0604020202020204" pitchFamily="34" charset="0"/>
              </a:rPr>
              <a:t>operations </a:t>
            </a:r>
            <a:r>
              <a:rPr lang="en-US" sz="1400" dirty="0">
                <a:latin typeface="Arial" panose="020B0604020202020204" pitchFamily="34" charset="0"/>
              </a:rPr>
              <a:t>on shared memory</a:t>
            </a:r>
          </a:p>
          <a:p>
            <a:pPr marL="642938" lvl="1" indent="-342900">
              <a:defRPr/>
            </a:pPr>
            <a:endParaRPr lang="en-US" sz="1400" dirty="0">
              <a:latin typeface="Arial" panose="020B0604020202020204" pitchFamily="34" charset="0"/>
            </a:endParaRPr>
          </a:p>
          <a:p>
            <a:pPr marL="642938" lvl="1" indent="-342900">
              <a:defRPr/>
            </a:pPr>
            <a:endParaRPr lang="en-US" sz="1400" dirty="0"/>
          </a:p>
          <a:p>
            <a:pPr marL="300038" lvl="1" indent="0">
              <a:buNone/>
              <a:defRPr/>
            </a:pPr>
            <a:endParaRPr lang="en-US" dirty="0" smtClean="0"/>
          </a:p>
          <a:p>
            <a:pPr marL="642938" lvl="1" indent="-342900">
              <a:defRPr/>
            </a:pPr>
            <a:endParaRPr lang="en-US" dirty="0" smtClean="0"/>
          </a:p>
          <a:p>
            <a:pPr marL="642938" lvl="1" indent="-342900">
              <a:defRPr/>
            </a:pPr>
            <a:endParaRPr lang="en-US" dirty="0" smtClean="0"/>
          </a:p>
          <a:p>
            <a:pPr marL="731044" lvl="1" indent="-302419">
              <a:defRPr/>
            </a:pPr>
            <a:endParaRPr lang="en-US" dirty="0" smtClean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5429250" y="4702175"/>
            <a:ext cx="1428750" cy="3429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3D90661-3C23-4613-A1CA-B54D9F3D8548}" type="slidenum">
              <a:rPr lang="en-US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2678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980059"/>
      </p:ext>
    </p:extLst>
  </p:cSld>
  <p:clrMapOvr>
    <a:masterClrMapping/>
  </p:clrMapOvr>
  <p:transition advTm="2935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Atomic Operations on Global Memory (DRAM)</a:t>
            </a:r>
          </a:p>
        </p:txBody>
      </p:sp>
      <p:pic>
        <p:nvPicPr>
          <p:cNvPr id="15366" name="Content Placeholder 7"/>
          <p:cNvPicPr>
            <a:picLocks noGrp="1" noChangeAspect="1" noChangeArrowheads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1200150"/>
            <a:ext cx="3150268" cy="3637668"/>
          </a:xfrm>
          <a:solidFill>
            <a:schemeClr val="bg1"/>
          </a:solidFill>
        </p:spPr>
      </p:pic>
      <p:sp>
        <p:nvSpPr>
          <p:cNvPr id="15363" name="Content Placeholder 6"/>
          <p:cNvSpPr>
            <a:spLocks noGrp="1"/>
          </p:cNvSpPr>
          <p:nvPr>
            <p:ph sz="half" idx="4294967295"/>
          </p:nvPr>
        </p:nvSpPr>
        <p:spPr>
          <a:xfrm>
            <a:off x="330357" y="728142"/>
            <a:ext cx="3022443" cy="2986607"/>
          </a:xfrm>
        </p:spPr>
        <p:txBody>
          <a:bodyPr>
            <a:normAutofit lnSpcReduction="10000"/>
          </a:bodyPr>
          <a:lstStyle/>
          <a:p>
            <a:r>
              <a:rPr lang="en-US" sz="1600" dirty="0"/>
              <a:t>An atomic operation </a:t>
            </a:r>
            <a:r>
              <a:rPr lang="en-US" sz="1600" dirty="0" smtClean="0"/>
              <a:t>on a DRAM location starts </a:t>
            </a:r>
            <a:r>
              <a:rPr lang="en-US" sz="1600" dirty="0"/>
              <a:t>with a read, </a:t>
            </a:r>
            <a:r>
              <a:rPr lang="en-US" sz="1600" dirty="0" smtClean="0"/>
              <a:t>which has </a:t>
            </a:r>
            <a:r>
              <a:rPr lang="en-US" sz="1600" dirty="0"/>
              <a:t>a latency of a few hundred </a:t>
            </a:r>
            <a:r>
              <a:rPr lang="en-US" sz="1600" dirty="0" smtClean="0"/>
              <a:t>cycles</a:t>
            </a:r>
          </a:p>
          <a:p>
            <a:endParaRPr lang="en-US" sz="1600" dirty="0"/>
          </a:p>
          <a:p>
            <a:r>
              <a:rPr lang="en-US" sz="1600" dirty="0"/>
              <a:t>The atomic operation ends with a </a:t>
            </a:r>
            <a:r>
              <a:rPr lang="en-US" sz="1600" dirty="0" smtClean="0"/>
              <a:t>write to the same location, </a:t>
            </a:r>
            <a:r>
              <a:rPr lang="en-US" sz="1600" dirty="0"/>
              <a:t>with a latency of a few hundred </a:t>
            </a:r>
            <a:r>
              <a:rPr lang="en-US" sz="1600" dirty="0" smtClean="0"/>
              <a:t>cycles</a:t>
            </a:r>
          </a:p>
          <a:p>
            <a:endParaRPr lang="en-US" sz="1600" dirty="0"/>
          </a:p>
          <a:p>
            <a:r>
              <a:rPr lang="en-US" sz="1600" dirty="0"/>
              <a:t>During this whole time, no one else can access the location</a:t>
            </a:r>
          </a:p>
          <a:p>
            <a:endParaRPr lang="en-US" sz="1600" dirty="0"/>
          </a:p>
        </p:txBody>
      </p:sp>
      <p:sp>
        <p:nvSpPr>
          <p:cNvPr id="13" name="Freeform 12"/>
          <p:cNvSpPr/>
          <p:nvPr/>
        </p:nvSpPr>
        <p:spPr>
          <a:xfrm>
            <a:off x="3962400" y="2419350"/>
            <a:ext cx="759715" cy="1715974"/>
          </a:xfrm>
          <a:custGeom>
            <a:avLst/>
            <a:gdLst>
              <a:gd name="connsiteX0" fmla="*/ 524143 w 1271671"/>
              <a:gd name="connsiteY0" fmla="*/ 51 h 2645057"/>
              <a:gd name="connsiteX1" fmla="*/ 1269731 w 1271671"/>
              <a:gd name="connsiteY1" fmla="*/ 801910 h 2645057"/>
              <a:gd name="connsiteX2" fmla="*/ 327195 w 1271671"/>
              <a:gd name="connsiteY2" fmla="*/ 1547497 h 2645057"/>
              <a:gd name="connsiteX3" fmla="*/ 721091 w 1271671"/>
              <a:gd name="connsiteY3" fmla="*/ 2644777 h 2645057"/>
              <a:gd name="connsiteX4" fmla="*/ 3638 w 1271671"/>
              <a:gd name="connsiteY4" fmla="*/ 1645971 h 2645057"/>
              <a:gd name="connsiteX5" fmla="*/ 1086851 w 1271671"/>
              <a:gd name="connsiteY5" fmla="*/ 801910 h 2645057"/>
              <a:gd name="connsiteX6" fmla="*/ 481940 w 1271671"/>
              <a:gd name="connsiteY6" fmla="*/ 70390 h 2645057"/>
              <a:gd name="connsiteX7" fmla="*/ 439737 w 1271671"/>
              <a:gd name="connsiteY7" fmla="*/ 70390 h 2645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71671" h="2645057">
                <a:moveTo>
                  <a:pt x="524143" y="51"/>
                </a:moveTo>
                <a:cubicBezTo>
                  <a:pt x="913349" y="272026"/>
                  <a:pt x="1302556" y="544002"/>
                  <a:pt x="1269731" y="801910"/>
                </a:cubicBezTo>
                <a:cubicBezTo>
                  <a:pt x="1236906" y="1059818"/>
                  <a:pt x="418635" y="1240352"/>
                  <a:pt x="327195" y="1547497"/>
                </a:cubicBezTo>
                <a:cubicBezTo>
                  <a:pt x="235755" y="1854642"/>
                  <a:pt x="775017" y="2628365"/>
                  <a:pt x="721091" y="2644777"/>
                </a:cubicBezTo>
                <a:cubicBezTo>
                  <a:pt x="667165" y="2661189"/>
                  <a:pt x="-57322" y="1953115"/>
                  <a:pt x="3638" y="1645971"/>
                </a:cubicBezTo>
                <a:cubicBezTo>
                  <a:pt x="64598" y="1338827"/>
                  <a:pt x="1007134" y="1064507"/>
                  <a:pt x="1086851" y="801910"/>
                </a:cubicBezTo>
                <a:cubicBezTo>
                  <a:pt x="1166568" y="539313"/>
                  <a:pt x="589792" y="192310"/>
                  <a:pt x="481940" y="70390"/>
                </a:cubicBezTo>
                <a:cubicBezTo>
                  <a:pt x="374088" y="-51530"/>
                  <a:pt x="406912" y="9430"/>
                  <a:pt x="439737" y="70390"/>
                </a:cubicBezTo>
              </a:path>
            </a:pathLst>
          </a:custGeom>
          <a:noFill/>
          <a:ln w="57150"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34200" y="4228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693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868">
        <p:fade/>
      </p:transition>
    </mc:Choice>
    <mc:Fallback xmlns="">
      <p:transition spd="med" advTm="608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Atomic Operations on DRAM</a:t>
            </a:r>
          </a:p>
        </p:txBody>
      </p:sp>
      <p:sp>
        <p:nvSpPr>
          <p:cNvPr id="17411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Each Read-Modify-Write has two full memory access delays </a:t>
            </a:r>
          </a:p>
          <a:p>
            <a:pPr lvl="1"/>
            <a:r>
              <a:rPr lang="en-US" dirty="0" smtClean="0"/>
              <a:t>All atomic operations on the same variable (DRAM location) are serialized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2265023"/>
            <a:ext cx="1692865" cy="15870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92865" y="2265023"/>
            <a:ext cx="105804" cy="15870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798668" y="2265023"/>
            <a:ext cx="1703753" cy="15870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608225" y="2265023"/>
            <a:ext cx="1619979" cy="15870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228204" y="2265023"/>
            <a:ext cx="105804" cy="15870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334008" y="2265022"/>
            <a:ext cx="1523668" cy="15870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7442" name="TextBox 40"/>
          <p:cNvSpPr txBox="1">
            <a:spLocks noChangeArrowheads="1"/>
          </p:cNvSpPr>
          <p:nvPr/>
        </p:nvSpPr>
        <p:spPr bwMode="auto">
          <a:xfrm>
            <a:off x="0" y="2952750"/>
            <a:ext cx="3491534" cy="299144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9pPr>
          </a:lstStyle>
          <a:p>
            <a:pPr algn="ctr" eaLnBrk="1" hangingPunct="1"/>
            <a:r>
              <a:rPr lang="en-US" sz="1500" dirty="0">
                <a:solidFill>
                  <a:schemeClr val="bg1"/>
                </a:solidFill>
                <a:latin typeface="Times New Roman" charset="0"/>
              </a:rPr>
              <a:t>atomic operation N</a:t>
            </a:r>
          </a:p>
        </p:txBody>
      </p:sp>
      <p:sp>
        <p:nvSpPr>
          <p:cNvPr id="17443" name="TextBox 41"/>
          <p:cNvSpPr txBox="1">
            <a:spLocks noChangeArrowheads="1"/>
          </p:cNvSpPr>
          <p:nvPr/>
        </p:nvSpPr>
        <p:spPr bwMode="auto">
          <a:xfrm>
            <a:off x="3597339" y="2952750"/>
            <a:ext cx="3260337" cy="323165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9pPr>
          </a:lstStyle>
          <a:p>
            <a:pPr algn="ctr" eaLnBrk="1" hangingPunct="1"/>
            <a:r>
              <a:rPr lang="en-US" sz="1500" dirty="0">
                <a:solidFill>
                  <a:schemeClr val="bg1"/>
                </a:solidFill>
                <a:latin typeface="Times New Roman" charset="0"/>
              </a:rPr>
              <a:t>atomic operation N+1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2891977" y="1816707"/>
            <a:ext cx="1481257" cy="1102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45" name="TextBox 44"/>
          <p:cNvSpPr txBox="1">
            <a:spLocks noChangeArrowheads="1"/>
          </p:cNvSpPr>
          <p:nvPr/>
        </p:nvSpPr>
        <p:spPr bwMode="auto">
          <a:xfrm>
            <a:off x="3420999" y="1499294"/>
            <a:ext cx="550806" cy="3418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9pPr>
          </a:lstStyle>
          <a:p>
            <a:pPr eaLnBrk="1" hangingPunct="1"/>
            <a:r>
              <a:rPr lang="en-US" sz="1800">
                <a:solidFill>
                  <a:schemeClr val="bg1"/>
                </a:solidFill>
                <a:latin typeface="Times New Roman" charset="0"/>
              </a:rPr>
              <a:t>time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-97440" y="1817515"/>
            <a:ext cx="18020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1400" dirty="0" smtClean="0">
                <a:solidFill>
                  <a:schemeClr val="bg1"/>
                </a:solidFill>
                <a:latin typeface="Arial" charset="0"/>
              </a:rPr>
              <a:t>DRAM read latency</a:t>
            </a:r>
            <a:endParaRPr lang="en-US" sz="1400" dirty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472186" y="1862504"/>
            <a:ext cx="18020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1400" dirty="0" smtClean="0">
                <a:solidFill>
                  <a:schemeClr val="bg1"/>
                </a:solidFill>
                <a:latin typeface="Arial" charset="0"/>
              </a:rPr>
              <a:t>DRAM read latency</a:t>
            </a:r>
            <a:endParaRPr lang="en-US" sz="1400" dirty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704656" y="1838846"/>
            <a:ext cx="18229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1400" dirty="0" smtClean="0">
                <a:solidFill>
                  <a:schemeClr val="bg1"/>
                </a:solidFill>
                <a:latin typeface="Arial" charset="0"/>
              </a:rPr>
              <a:t>DRAM write latency</a:t>
            </a:r>
            <a:endParaRPr lang="en-US" sz="1400" dirty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132181" y="1862503"/>
            <a:ext cx="18229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1400" dirty="0" smtClean="0">
                <a:solidFill>
                  <a:schemeClr val="bg1"/>
                </a:solidFill>
                <a:latin typeface="Arial" charset="0"/>
              </a:rPr>
              <a:t>DRAM write latency</a:t>
            </a:r>
            <a:endParaRPr lang="en-US" sz="14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19" name="Audio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029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5749">
        <p:fade/>
      </p:transition>
    </mc:Choice>
    <mc:Fallback xmlns="">
      <p:transition spd="med" advTm="657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Latency determines throughput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Throughput of atomic operations on the same DRAM location is the rate at which the application can execute an atomic operation.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The rate for atomic operation on a particular location is limited by the total latency of the read-modify-write sequence, typically more than 1000 cycles for global memory (DRAM) locations.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This means that if many threads attempt to do atomic operation on the same location (contention), the memory throughput is reduced to &lt; 1/1000 of the peak bandwidth of one memory channel!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429250" y="4686300"/>
            <a:ext cx="1428750" cy="3429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355E5374-DB0A-4411-BB65-91569AF895B3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52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8716">
        <p:fade/>
      </p:transition>
    </mc:Choice>
    <mc:Fallback xmlns="">
      <p:transition spd="med" advTm="387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600" smtClean="0"/>
              <a:t>You may have a similar experience in supermarket checkout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Some customers realize that they missed an item after they started to check out</a:t>
            </a:r>
          </a:p>
          <a:p>
            <a:r>
              <a:rPr lang="en-US" dirty="0" smtClean="0"/>
              <a:t>They run to the isle and get the item while the line waits</a:t>
            </a:r>
          </a:p>
          <a:p>
            <a:pPr lvl="1"/>
            <a:r>
              <a:rPr lang="en-US" dirty="0" smtClean="0"/>
              <a:t>The rate of checkout is </a:t>
            </a:r>
            <a:r>
              <a:rPr lang="en-US" dirty="0" err="1" smtClean="0"/>
              <a:t>drasticaly</a:t>
            </a:r>
            <a:r>
              <a:rPr lang="en-US" dirty="0" smtClean="0"/>
              <a:t> reduced due to the long latency of running to the isle and back.</a:t>
            </a:r>
          </a:p>
          <a:p>
            <a:r>
              <a:rPr lang="en-US" dirty="0" smtClean="0"/>
              <a:t>Imagine a store where every customer starts the check out before they even fetch any of the items</a:t>
            </a:r>
          </a:p>
          <a:p>
            <a:pPr lvl="1"/>
            <a:r>
              <a:rPr lang="en-US" dirty="0" smtClean="0"/>
              <a:t>The rate of the checkout will be 1 / (entire shopping time of each customer) 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5429250" y="4686300"/>
            <a:ext cx="1428750" cy="3429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17B57B48-4999-4430-8728-C41A13CFDC22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267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632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1199">
        <p:fade/>
      </p:transition>
    </mc:Choice>
    <mc:Fallback xmlns="">
      <p:transition spd="med" advTm="711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Hardware Improvements 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328613" y="840775"/>
            <a:ext cx="6217920" cy="4023919"/>
          </a:xfrm>
        </p:spPr>
        <p:txBody>
          <a:bodyPr>
            <a:normAutofit/>
          </a:bodyPr>
          <a:lstStyle/>
          <a:p>
            <a:r>
              <a:rPr lang="en-US" dirty="0" smtClean="0"/>
              <a:t>Atomic operations on Fermi L2 cache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edium latency, about 1/10 of the DRAM latency</a:t>
            </a:r>
          </a:p>
          <a:p>
            <a:pPr lvl="1"/>
            <a:r>
              <a:rPr lang="en-US" dirty="0" smtClean="0"/>
              <a:t>Shared among all blocks</a:t>
            </a:r>
          </a:p>
          <a:p>
            <a:pPr lvl="1"/>
            <a:r>
              <a:rPr lang="en-US" dirty="0" smtClean="0"/>
              <a:t>“Free improvement” on Global Memory atomics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721511" y="2697320"/>
            <a:ext cx="3449563" cy="1462085"/>
            <a:chOff x="1932919" y="2528650"/>
            <a:chExt cx="2658130" cy="1126639"/>
          </a:xfrm>
        </p:grpSpPr>
        <p:sp>
          <p:nvSpPr>
            <p:cNvPr id="20497" name="TextBox 33"/>
            <p:cNvSpPr txBox="1">
              <a:spLocks noChangeArrowheads="1"/>
            </p:cNvSpPr>
            <p:nvPr/>
          </p:nvSpPr>
          <p:spPr bwMode="auto">
            <a:xfrm>
              <a:off x="1932919" y="3441842"/>
              <a:ext cx="1286531" cy="21344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xtLst/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200" b="1" dirty="0">
                  <a:solidFill>
                    <a:schemeClr val="bg1"/>
                  </a:solidFill>
                  <a:latin typeface="Times New Roman" charset="0"/>
                </a:rPr>
                <a:t>atomic operation N</a:t>
              </a:r>
            </a:p>
          </p:txBody>
        </p:sp>
        <p:sp>
          <p:nvSpPr>
            <p:cNvPr id="20498" name="TextBox 34"/>
            <p:cNvSpPr txBox="1">
              <a:spLocks noChangeArrowheads="1"/>
            </p:cNvSpPr>
            <p:nvPr/>
          </p:nvSpPr>
          <p:spPr bwMode="auto">
            <a:xfrm>
              <a:off x="3276599" y="3441456"/>
              <a:ext cx="1314450" cy="21344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xtLst/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9pPr>
            </a:lstStyle>
            <a:p>
              <a:pPr algn="ctr" eaLnBrk="1" hangingPunct="1"/>
              <a:r>
                <a:rPr lang="en-US" sz="1200" b="1" dirty="0">
                  <a:solidFill>
                    <a:schemeClr val="bg1"/>
                  </a:solidFill>
                  <a:latin typeface="Times New Roman" charset="0"/>
                </a:rPr>
                <a:t>atomic operation N+1</a:t>
              </a: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2372705" y="2844602"/>
              <a:ext cx="1600200" cy="1191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00" name="TextBox 36"/>
            <p:cNvSpPr txBox="1">
              <a:spLocks noChangeArrowheads="1"/>
            </p:cNvSpPr>
            <p:nvPr/>
          </p:nvSpPr>
          <p:spPr bwMode="auto">
            <a:xfrm>
              <a:off x="2892095" y="2528650"/>
              <a:ext cx="595035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charset="0"/>
                  <a:cs typeface="Arial" charset="0"/>
                </a:defRPr>
              </a:lvl9pPr>
            </a:lstStyle>
            <a:p>
              <a:pPr eaLnBrk="1" hangingPunct="1"/>
              <a:r>
                <a:rPr lang="en-US" sz="1800" dirty="0">
                  <a:solidFill>
                    <a:schemeClr val="bg1"/>
                  </a:solidFill>
                  <a:latin typeface="Times New Roman" charset="0"/>
                </a:rPr>
                <a:t>time</a:t>
              </a: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276600" y="3031717"/>
              <a:ext cx="582005" cy="17145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858605" y="3031717"/>
              <a:ext cx="114300" cy="17145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>
                <a:solidFill>
                  <a:schemeClr val="bg1"/>
                </a:solidFill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3972905" y="3031717"/>
              <a:ext cx="618144" cy="17145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>
                <a:solidFill>
                  <a:schemeClr val="bg1"/>
                </a:solidFill>
              </a:endParaRPr>
            </a:p>
          </p:txBody>
        </p:sp>
      </p:grpSp>
      <p:sp>
        <p:nvSpPr>
          <p:cNvPr id="35" name="Rectangle 34"/>
          <p:cNvSpPr/>
          <p:nvPr/>
        </p:nvSpPr>
        <p:spPr>
          <a:xfrm>
            <a:off x="1721510" y="3350172"/>
            <a:ext cx="755291" cy="22249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900" dirty="0" smtClean="0">
                <a:solidFill>
                  <a:schemeClr val="bg1"/>
                </a:solidFill>
              </a:rPr>
              <a:t>L2 latency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476802" y="3350172"/>
            <a:ext cx="148332" cy="22249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625134" y="3350172"/>
            <a:ext cx="802190" cy="22249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dirty="0">
                <a:solidFill>
                  <a:schemeClr val="bg1"/>
                </a:solidFill>
              </a:rPr>
              <a:t>L2 latency</a:t>
            </a:r>
          </a:p>
        </p:txBody>
      </p:sp>
      <p:sp>
        <p:nvSpPr>
          <p:cNvPr id="4" name="Rectangle 3"/>
          <p:cNvSpPr/>
          <p:nvPr/>
        </p:nvSpPr>
        <p:spPr>
          <a:xfrm>
            <a:off x="3482868" y="3351354"/>
            <a:ext cx="72006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900" dirty="0">
                <a:solidFill>
                  <a:srgbClr val="000000"/>
                </a:solidFill>
              </a:rPr>
              <a:t>L2 latency</a:t>
            </a:r>
          </a:p>
        </p:txBody>
      </p:sp>
      <p:sp>
        <p:nvSpPr>
          <p:cNvPr id="7" name="Rectangle 6"/>
          <p:cNvSpPr/>
          <p:nvPr/>
        </p:nvSpPr>
        <p:spPr>
          <a:xfrm>
            <a:off x="4411984" y="3343814"/>
            <a:ext cx="72006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sz="900" dirty="0">
                <a:solidFill>
                  <a:srgbClr val="000000"/>
                </a:solidFill>
              </a:rPr>
              <a:t>L2 latency</a:t>
            </a:r>
          </a:p>
        </p:txBody>
      </p:sp>
      <p:pic>
        <p:nvPicPr>
          <p:cNvPr id="22" name="Audio 2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2550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09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1197">
        <p:fade/>
      </p:transition>
    </mc:Choice>
    <mc:Fallback xmlns="">
      <p:transition spd="med" advTm="911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Hardware Improvements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281940" y="819150"/>
            <a:ext cx="6217920" cy="4023919"/>
          </a:xfrm>
        </p:spPr>
        <p:txBody>
          <a:bodyPr>
            <a:normAutofit/>
          </a:bodyPr>
          <a:lstStyle/>
          <a:p>
            <a:r>
              <a:rPr lang="en-US" dirty="0" smtClean="0"/>
              <a:t>Atomic operations on Shared Memory</a:t>
            </a:r>
          </a:p>
          <a:p>
            <a:pPr lvl="1"/>
            <a:r>
              <a:rPr lang="en-US" dirty="0" smtClean="0"/>
              <a:t>Very short latency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 Private to each thread block</a:t>
            </a:r>
          </a:p>
          <a:p>
            <a:pPr lvl="1"/>
            <a:r>
              <a:rPr lang="en-US" dirty="0" smtClean="0"/>
              <a:t>Need algorithm work by programmers (more later)</a:t>
            </a:r>
          </a:p>
        </p:txBody>
      </p:sp>
      <p:sp>
        <p:nvSpPr>
          <p:cNvPr id="8" name="Rectangle 7"/>
          <p:cNvSpPr/>
          <p:nvPr/>
        </p:nvSpPr>
        <p:spPr>
          <a:xfrm>
            <a:off x="2359667" y="3287396"/>
            <a:ext cx="218199" cy="16738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77867" y="3287396"/>
            <a:ext cx="218199" cy="16738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796066" y="3287396"/>
            <a:ext cx="218199" cy="16738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1520" name="TextBox 32"/>
          <p:cNvSpPr txBox="1">
            <a:spLocks noChangeArrowheads="1"/>
          </p:cNvSpPr>
          <p:nvPr/>
        </p:nvSpPr>
        <p:spPr bwMode="auto">
          <a:xfrm>
            <a:off x="5370742" y="2992975"/>
            <a:ext cx="572858" cy="360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9pPr>
          </a:lstStyle>
          <a:p>
            <a:pPr eaLnBrk="1" hangingPunct="1"/>
            <a:r>
              <a:rPr lang="en-US" sz="1800">
                <a:solidFill>
                  <a:schemeClr val="bg1"/>
                </a:solidFill>
                <a:latin typeface="Times New Roman" charset="0"/>
              </a:rPr>
              <a:t>..</a:t>
            </a:r>
          </a:p>
        </p:txBody>
      </p:sp>
      <p:sp>
        <p:nvSpPr>
          <p:cNvPr id="21521" name="TextBox 33"/>
          <p:cNvSpPr txBox="1">
            <a:spLocks noChangeArrowheads="1"/>
          </p:cNvSpPr>
          <p:nvPr/>
        </p:nvSpPr>
        <p:spPr bwMode="auto">
          <a:xfrm>
            <a:off x="2359667" y="3605367"/>
            <a:ext cx="654598" cy="507831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9pPr>
          </a:lstStyle>
          <a:p>
            <a:pPr algn="ctr" eaLnBrk="1" hangingPunct="1"/>
            <a:r>
              <a:rPr lang="en-US" sz="900" dirty="0">
                <a:solidFill>
                  <a:schemeClr val="bg1"/>
                </a:solidFill>
                <a:latin typeface="Times New Roman" charset="0"/>
              </a:rPr>
              <a:t>atomic operation N</a:t>
            </a:r>
          </a:p>
        </p:txBody>
      </p:sp>
      <p:sp>
        <p:nvSpPr>
          <p:cNvPr id="21522" name="TextBox 34"/>
          <p:cNvSpPr txBox="1">
            <a:spLocks noChangeArrowheads="1"/>
          </p:cNvSpPr>
          <p:nvPr/>
        </p:nvSpPr>
        <p:spPr bwMode="auto">
          <a:xfrm>
            <a:off x="3084468" y="3605367"/>
            <a:ext cx="664045" cy="507831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9pPr>
          </a:lstStyle>
          <a:p>
            <a:pPr algn="ctr" eaLnBrk="1" hangingPunct="1"/>
            <a:r>
              <a:rPr lang="en-US" sz="900" dirty="0">
                <a:solidFill>
                  <a:schemeClr val="bg1"/>
                </a:solidFill>
                <a:latin typeface="Times New Roman" charset="0"/>
              </a:rPr>
              <a:t>atomic operation N+1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1639544" y="3138202"/>
            <a:ext cx="3054791" cy="1163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24" name="TextBox 36"/>
          <p:cNvSpPr txBox="1">
            <a:spLocks noChangeArrowheads="1"/>
          </p:cNvSpPr>
          <p:nvPr/>
        </p:nvSpPr>
        <p:spPr bwMode="auto">
          <a:xfrm>
            <a:off x="2767430" y="2689508"/>
            <a:ext cx="1135925" cy="360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charset="0"/>
                <a:cs typeface="Arial" charset="0"/>
              </a:defRPr>
            </a:lvl9pPr>
          </a:lstStyle>
          <a:p>
            <a:pPr eaLnBrk="1" hangingPunct="1"/>
            <a:r>
              <a:rPr lang="en-US" sz="1800" dirty="0">
                <a:solidFill>
                  <a:schemeClr val="bg1"/>
                </a:solidFill>
                <a:latin typeface="Times New Roman" charset="0"/>
              </a:rPr>
              <a:t>time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084468" y="3287396"/>
            <a:ext cx="218199" cy="16738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302667" y="3287396"/>
            <a:ext cx="218199" cy="16738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3520867" y="3287396"/>
            <a:ext cx="218199" cy="16738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bg1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2334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53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5883">
        <p:fade/>
      </p:transition>
    </mc:Choice>
    <mc:Fallback xmlns="">
      <p:transition spd="med" advTm="658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1"/>
          <p:cNvSpPr>
            <a:spLocks noGrp="1"/>
          </p:cNvSpPr>
          <p:nvPr>
            <p:ph type="subTitle" idx="1"/>
          </p:nvPr>
        </p:nvSpPr>
        <p:spPr>
          <a:xfrm>
            <a:off x="281748" y="3550392"/>
            <a:ext cx="6286693" cy="461537"/>
          </a:xfrm>
        </p:spPr>
        <p:txBody>
          <a:bodyPr/>
          <a:lstStyle/>
          <a:p>
            <a:r>
              <a:rPr lang="en-US" dirty="0" smtClean="0"/>
              <a:t>The GPU Teaching Kit is licensed by NVIDIA and the University </a:t>
            </a:r>
            <a:r>
              <a:rPr lang="en-US" dirty="0"/>
              <a:t>of Illinois under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rgbClr val="92D050"/>
                </a:solidFill>
                <a:hlinkClick r:id="rId4"/>
              </a:rPr>
              <a:t>Creative 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Commons Attribution-</a:t>
            </a:r>
            <a:r>
              <a:rPr lang="en-US" dirty="0" err="1">
                <a:solidFill>
                  <a:srgbClr val="92D050"/>
                </a:solidFill>
                <a:hlinkClick r:id="rId4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1813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2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195">
        <p:fade/>
      </p:transition>
    </mc:Choice>
    <mc:Fallback xmlns="">
      <p:transition spd="med" advTm="71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2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cture-3-1-kernel-SPMD-parallelism" id="{C940C72C-5B46-42E2-A282-9394487CB5A2}" vid="{A6EEB0E5-884E-4905-91C4-C8C6195CCF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B0370999F4D641B163DEC6FC797108" ma:contentTypeVersion="17" ma:contentTypeDescription="Create a new document." ma:contentTypeScope="" ma:versionID="7939aa0d029907ca2f60185f7fcbb4b3">
  <xsd:schema xmlns:xsd="http://www.w3.org/2001/XMLSchema" xmlns:xs="http://www.w3.org/2001/XMLSchema" xmlns:p="http://schemas.microsoft.com/office/2006/metadata/properties" xmlns:ns2="1956f548-e1c6-4bad-9b00-9434a603b471" targetNamespace="http://schemas.microsoft.com/office/2006/metadata/properties" ma:root="true" ma:fieldsID="f3011372e976e3b5ec1f02bb487973b2" ns2:_="">
    <xsd:import namespace="1956f548-e1c6-4bad-9b00-9434a603b471"/>
    <xsd:element name="properties">
      <xsd:complexType>
        <xsd:sequence>
          <xsd:element name="documentManagement">
            <xsd:complexType>
              <xsd:all>
                <xsd:element ref="ns2:Test_x0020_Field" minOccurs="0"/>
                <xsd:element ref="ns2:Order0" minOccurs="0"/>
                <xsd:element ref="ns2:Description0" minOccurs="0"/>
                <xsd:element ref="ns2:Chapter" minOccurs="0"/>
                <xsd:element ref="ns2:Lectures" minOccurs="0"/>
                <xsd:element ref="ns2:Labs" minOccurs="0"/>
                <xsd:element ref="ns2:Quizzes" minOccurs="0"/>
                <xsd:element ref="ns2:Kit_x0020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56f548-e1c6-4bad-9b00-9434a603b471" elementFormDefault="qualified">
    <xsd:import namespace="http://schemas.microsoft.com/office/2006/documentManagement/types"/>
    <xsd:import namespace="http://schemas.microsoft.com/office/infopath/2007/PartnerControls"/>
    <xsd:element name="Test_x0020_Field" ma:index="8" nillable="true" ma:displayName="Content Type" ma:default="Quiz Questions and Answers" ma:format="RadioButtons" ma:internalName="Test_x0020_Field">
      <xsd:simpleType>
        <xsd:restriction base="dms:Choice">
          <xsd:enumeration value="Quiz Questions and Answers"/>
          <xsd:enumeration value="Labs &amp; Solutions"/>
          <xsd:enumeration value="Slides"/>
          <xsd:enumeration value="Videos"/>
          <xsd:enumeration value="EBook Chapter"/>
          <xsd:enumeration value="Project"/>
          <xsd:enumeration value="Base Files"/>
          <xsd:enumeration value="Resource"/>
        </xsd:restriction>
      </xsd:simpleType>
    </xsd:element>
    <xsd:element name="Order0" ma:index="9" nillable="true" ma:displayName="Order" ma:decimals="3" ma:internalName="Order0" ma:percentage="FALSE">
      <xsd:simpleType>
        <xsd:restriction base="dms:Number"/>
      </xsd:simpleType>
    </xsd:element>
    <xsd:element name="Description0" ma:index="10" nillable="true" ma:displayName="Description" ma:internalName="Description0">
      <xsd:simpleType>
        <xsd:restriction base="dms:Text">
          <xsd:maxLength value="255"/>
        </xsd:restriction>
      </xsd:simpleType>
    </xsd:element>
    <xsd:element name="Chapter" ma:index="11" nillable="true" ma:displayName="Chapter" ma:internalName="Chapter">
      <xsd:simpleType>
        <xsd:restriction base="dms:Text">
          <xsd:maxLength value="255"/>
        </xsd:restriction>
      </xsd:simpleType>
    </xsd:element>
    <xsd:element name="Lectures" ma:index="12" nillable="true" ma:displayName="Lectures" ma:default="N/A" ma:format="Dropdown" ma:internalName="Lectur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Labs" ma:index="13" nillable="true" ma:displayName="Labs" ma:default="N/A" ma:format="Dropdown" ma:internalName="Lab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Quizzes" ma:index="14" nillable="true" ma:displayName="Quizzes" ma:default="N/A" ma:format="Dropdown" ma:internalName="Quizz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Kit_x0020_Version" ma:index="15" nillable="true" ma:displayName="Kit Version" ma:default="Eval Kit" ma:format="Dropdown" ma:internalName="Kit_x0020_Version">
      <xsd:simpleType>
        <xsd:restriction base="dms:Choice">
          <xsd:enumeration value="Eval Kit"/>
          <xsd:enumeration value="Release 1.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hapter xmlns="1956f548-e1c6-4bad-9b00-9434a603b471" xsi:nil="true"/>
    <Description0 xmlns="1956f548-e1c6-4bad-9b00-9434a603b471" xsi:nil="true"/>
    <Order0 xmlns="1956f548-e1c6-4bad-9b00-9434a603b471">7.4</Order0>
    <Test_x0020_Field xmlns="1956f548-e1c6-4bad-9b00-9434a603b471">Slides</Test_x0020_Field>
    <Kit_x0020_Version xmlns="1956f548-e1c6-4bad-9b00-9434a603b471">Release 1.0</Kit_x0020_Version>
    <Quizzes xmlns="1956f548-e1c6-4bad-9b00-9434a603b471">N/A</Quizzes>
    <Labs xmlns="1956f548-e1c6-4bad-9b00-9434a603b471">N/A</Labs>
    <Lectures xmlns="1956f548-e1c6-4bad-9b00-9434a603b471">Final</Lectures>
  </documentManagement>
</p:properties>
</file>

<file path=customXml/itemProps1.xml><?xml version="1.0" encoding="utf-8"?>
<ds:datastoreItem xmlns:ds="http://schemas.openxmlformats.org/officeDocument/2006/customXml" ds:itemID="{425B9AB0-3C6B-46D9-9A81-7652D4FFD0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56f548-e1c6-4bad-9b00-9434a603b47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35DEE12-D93F-49D0-819F-52C71890B5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93586D-0C83-4BA8-86F1-4C494757FD2C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1956f548-e1c6-4bad-9b00-9434a603b471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1710</TotalTime>
  <Words>440</Words>
  <Application>Microsoft Office PowerPoint</Application>
  <PresentationFormat>Custom</PresentationFormat>
  <Paragraphs>65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MS PGothic</vt:lpstr>
      <vt:lpstr>AkzidenzGrotesk</vt:lpstr>
      <vt:lpstr>Akzidenz-Grotesk Extended BQ</vt:lpstr>
      <vt:lpstr>Arial</vt:lpstr>
      <vt:lpstr>Calibri</vt:lpstr>
      <vt:lpstr>Sentinel Medium</vt:lpstr>
      <vt:lpstr>Times New Roman</vt:lpstr>
      <vt:lpstr>Trebuchet MS</vt:lpstr>
      <vt:lpstr>2_Title &amp; Bullet </vt:lpstr>
      <vt:lpstr>Module 7.4 – Parallel Computation Patterns (Histogram)</vt:lpstr>
      <vt:lpstr>Objective</vt:lpstr>
      <vt:lpstr>Atomic Operations on Global Memory (DRAM)</vt:lpstr>
      <vt:lpstr>Atomic Operations on DRAM</vt:lpstr>
      <vt:lpstr>Latency determines throughput</vt:lpstr>
      <vt:lpstr>You may have a similar experience in supermarket checkout</vt:lpstr>
      <vt:lpstr>Hardware Improvements </vt:lpstr>
      <vt:lpstr>Hardware Improvements</vt:lpstr>
      <vt:lpstr>PowerPoint Presentation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Cook, Colleen N</dc:creator>
  <cp:lastModifiedBy>Andrew Schuh</cp:lastModifiedBy>
  <cp:revision>70</cp:revision>
  <dcterms:created xsi:type="dcterms:W3CDTF">2013-11-15T21:49:21Z</dcterms:created>
  <dcterms:modified xsi:type="dcterms:W3CDTF">2016-04-02T20:51:30Z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0x0101006BB0370999F4D641B163DEC6FC797108</vt:lpwstr>
  </property>
  <property fmtid="{D5CDD505-2E9C-101B-9397-08002B2CF9AE}" pid="3" name="Evaluation Kit Module">
    <vt:bool>false</vt:bool>
  </property>
</Properties>
</file>

<file path=docProps/thumbnail.jpeg>
</file>